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353" r:id="rId2"/>
    <p:sldId id="350" r:id="rId3"/>
    <p:sldId id="351" r:id="rId4"/>
    <p:sldId id="354" r:id="rId5"/>
    <p:sldId id="355" r:id="rId6"/>
    <p:sldId id="356" r:id="rId7"/>
    <p:sldId id="357" r:id="rId8"/>
    <p:sldId id="358" r:id="rId9"/>
    <p:sldId id="359" r:id="rId10"/>
    <p:sldId id="360" r:id="rId11"/>
    <p:sldId id="361" r:id="rId12"/>
    <p:sldId id="362" r:id="rId13"/>
    <p:sldId id="363" r:id="rId14"/>
    <p:sldId id="364" r:id="rId15"/>
    <p:sldId id="365" r:id="rId16"/>
    <p:sldId id="366" r:id="rId17"/>
    <p:sldId id="367" r:id="rId18"/>
    <p:sldId id="368" r:id="rId19"/>
    <p:sldId id="286" r:id="rId2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86" autoAdjust="0"/>
    <p:restoredTop sz="94471" autoAdjust="0"/>
  </p:normalViewPr>
  <p:slideViewPr>
    <p:cSldViewPr snapToGrid="0">
      <p:cViewPr varScale="1">
        <p:scale>
          <a:sx n="81" d="100"/>
          <a:sy n="81" d="100"/>
        </p:scale>
        <p:origin x="108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0DF379-3AB7-4279-8F90-61C3DF534E46}" type="datetimeFigureOut">
              <a:rPr lang="pt-BR" smtClean="0"/>
              <a:t>15/08/2025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720539-CE2D-40CE-A1E6-EC7B9C1182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3396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720539-CE2D-40CE-A1E6-EC7B9C118251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5288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573884-604F-FC3D-0861-6F55117529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FB6DD28-AF3E-515B-DACF-46CE41C4BB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97C8FC3-EEC3-A6DB-DD4F-4BCF3F68E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BA2FD-AAD8-4FE2-A933-6578A1FBD09F}" type="datetimeFigureOut">
              <a:rPr lang="pt-BR" smtClean="0"/>
              <a:t>15/08/2025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0850D6B-84E0-2B6E-D64F-AFA41F0A7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DCB9CCF-4BC9-9422-8161-1ADA3A0CD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0467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9ADCEA-FB10-D650-F456-B20DBF6AE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D32E9D4-DE8C-B744-3C7C-C4BFD407B3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05EFA61-B54A-1101-70F7-BAD1973FB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BA2FD-AAD8-4FE2-A933-6578A1FBD09F}" type="datetimeFigureOut">
              <a:rPr lang="pt-BR" smtClean="0"/>
              <a:t>15/08/2025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38B0DDB-4B7D-1DB9-9478-71AECA668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A560A15-0CB2-222C-BD84-F7899705B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3929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E54BF91-FFA3-FF69-AD5E-BF9CDC05C8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19292B5-C6FE-CDCA-3137-F864258222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B17E9F9-8462-864B-76CC-73CAC0B5B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BA2FD-AAD8-4FE2-A933-6578A1FBD09F}" type="datetimeFigureOut">
              <a:rPr lang="pt-BR" smtClean="0"/>
              <a:t>15/08/2025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3289457-E739-F411-E097-DBA0EFC46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06DB32D-FCD2-261E-64CA-359AD89ED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2583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12FB8D-B3D8-0615-E76C-903629013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3852347-8F19-3C10-951E-A8BC9B902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FFD04B6-6BE9-5B2B-20A8-4F5C722CF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BA2FD-AAD8-4FE2-A933-6578A1FBD09F}" type="datetimeFigureOut">
              <a:rPr lang="pt-BR" smtClean="0"/>
              <a:t>15/08/2025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30CE1A7-3D06-6E0E-7E49-FC372B6EE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E11D505-DDCC-E0A7-D904-A30E62F8E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552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33ED3D-E4C4-07E0-DD4F-BE3DD32E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1E0BFCE-0BDC-51DA-6D69-4556EE37AC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C44775D-49CF-DB2E-36D0-2B73C0125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BA2FD-AAD8-4FE2-A933-6578A1FBD09F}" type="datetimeFigureOut">
              <a:rPr lang="pt-BR" smtClean="0"/>
              <a:t>15/08/2025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200CFB0-4CD6-8093-2E91-9E3418B09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9C4B5F7-4DA6-3EFF-2CC8-D65B66742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4578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6FCC69-FF61-5B82-E176-E60DB9CFF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260ADA7-7E26-70B8-88CA-A7D5DF9321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5ABE5AF-A893-D7F6-F42F-72884E2F02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0521EC6-7542-C0AB-20FD-04F22D47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BA2FD-AAD8-4FE2-A933-6578A1FBD09F}" type="datetimeFigureOut">
              <a:rPr lang="pt-BR" smtClean="0"/>
              <a:t>15/08/2025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0459A2C-689C-1619-C9E1-8960B8A2E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511B7D7-D623-3A42-F830-4FD63526F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0727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4F6968-8BAC-EE00-A502-BA0A5DA1E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6DBB3AA-CB0E-B443-553E-74C4997DA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9BE043D-8DB9-9961-D36F-3EC9802A08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36825D5-5495-3B2F-33E3-8463551F37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32E7221-2DEE-72C0-9C28-3FE3434C60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E799C36-F872-949B-F158-EF83AB1AE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BA2FD-AAD8-4FE2-A933-6578A1FBD09F}" type="datetimeFigureOut">
              <a:rPr lang="pt-BR" smtClean="0"/>
              <a:t>15/08/2025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9C10CD6-1726-43C6-6644-8446C35BB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1916A0B-F00B-2EDD-63BD-5B9BF3FAD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8944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9FA5AD-C360-B7EF-A231-AEEB76B6E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8A1386C-1C4F-5A8A-160E-973FD68AC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BA2FD-AAD8-4FE2-A933-6578A1FBD09F}" type="datetimeFigureOut">
              <a:rPr lang="pt-BR" smtClean="0"/>
              <a:t>15/08/2025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EF6FBF1-F7AA-0EA8-DBB8-115066F27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C007F1C-43CE-E866-512C-500FD8A42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1675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ABF7439-3999-004B-0B9F-567C9F2C3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BA2FD-AAD8-4FE2-A933-6578A1FBD09F}" type="datetimeFigureOut">
              <a:rPr lang="pt-BR" smtClean="0"/>
              <a:t>15/08/2025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10164C5-8805-67DE-5F65-6275C29D7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45AEE2C-CA31-65AC-504F-F4BFFBE09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8845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DD7AD6-EFC5-42A8-B4E6-81C8E05A4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C02124-1A0D-64DE-5B09-63CBFA7E5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1B9E56C-FA14-D197-1CEC-7F17FC4F3D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CB36BB0-B658-5204-A4ED-5D91FBF99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BA2FD-AAD8-4FE2-A933-6578A1FBD09F}" type="datetimeFigureOut">
              <a:rPr lang="pt-BR" smtClean="0"/>
              <a:t>15/08/2025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AF4D129-B59E-1970-B5DB-956EB0303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BCB0DED-FF98-DF04-329C-EF51995D8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6125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6619D5-2DCA-A87B-DC85-8B7DB292D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456FABE-5329-1640-9FB0-0D3B022BD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2A27044-5949-7984-0364-120542ED19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2AD99E8-0E01-0DCD-D1AC-3F70384B0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BA2FD-AAD8-4FE2-A933-6578A1FBD09F}" type="datetimeFigureOut">
              <a:rPr lang="pt-BR" smtClean="0"/>
              <a:t>15/08/2025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C866443-CED8-3160-4E77-50592294F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EE38C05-9316-ED3F-FE76-4BC77C772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0186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FBBDE9C-10D8-BB22-3DE0-17A0E6E29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FB4220F-F9C2-A6F8-CE88-3341D36BF3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8F2AE3F-D113-64D0-35CE-892AF6DC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8BA2FD-AAD8-4FE2-A933-6578A1FBD09F}" type="datetimeFigureOut">
              <a:rPr lang="pt-BR" smtClean="0"/>
              <a:t>15/08/2025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1513988-95A3-08A6-39D7-59AD88F87D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469FC0F-3702-27C4-CDA4-636509FF97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7811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Rectangle 1036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2" name="Picture 8" descr="HD wallpaper: Social Media Phone Representing Application Software And  Computer | Wallpaper Flare">
            <a:extLst>
              <a:ext uri="{FF2B5EF4-FFF2-40B4-BE49-F238E27FC236}">
                <a16:creationId xmlns:a16="http://schemas.microsoft.com/office/drawing/2014/main" id="{6044121C-A751-6B75-1C7D-E24E8D366D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4" r="1678"/>
          <a:stretch>
            <a:fillRect/>
          </a:stretch>
        </p:blipFill>
        <p:spPr bwMode="auto">
          <a:xfrm>
            <a:off x="4283902" y="10"/>
            <a:ext cx="7908098" cy="6857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9" name="Rectangle 1038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F2808CE-EF3A-63DE-EDB1-D3732943B6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663" y="1115219"/>
            <a:ext cx="5505449" cy="2387600"/>
          </a:xfrm>
        </p:spPr>
        <p:txBody>
          <a:bodyPr>
            <a:normAutofit/>
          </a:bodyPr>
          <a:lstStyle/>
          <a:p>
            <a:pPr algn="l"/>
            <a:r>
              <a:rPr lang="pt-BR" sz="5000" b="1">
                <a:solidFill>
                  <a:schemeClr val="bg1"/>
                </a:solidFill>
              </a:rPr>
              <a:t>Programação Mobile I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DC21AD5-23AD-4B8A-E37E-7B2FEDB1BC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8663" y="3902075"/>
            <a:ext cx="5505449" cy="1655762"/>
          </a:xfrm>
        </p:spPr>
        <p:txBody>
          <a:bodyPr>
            <a:normAutofit/>
          </a:bodyPr>
          <a:lstStyle/>
          <a:p>
            <a:pPr algn="l"/>
            <a:r>
              <a:rPr lang="pt-BR" sz="2000" b="1" dirty="0">
                <a:solidFill>
                  <a:schemeClr val="bg1"/>
                </a:solidFill>
              </a:rPr>
              <a:t>Introdução ao Desenvolvimento Mobile</a:t>
            </a:r>
          </a:p>
          <a:p>
            <a:pPr algn="l"/>
            <a:endParaRPr lang="pt-BR" sz="2000" dirty="0">
              <a:solidFill>
                <a:schemeClr val="bg1"/>
              </a:solidFill>
            </a:endParaRPr>
          </a:p>
          <a:p>
            <a:pPr algn="l"/>
            <a:r>
              <a:rPr lang="pt-BR" sz="2000" dirty="0">
                <a:solidFill>
                  <a:schemeClr val="bg1"/>
                </a:solidFill>
              </a:rPr>
              <a:t>Cleiton D e Fábio Claret</a:t>
            </a:r>
          </a:p>
          <a:p>
            <a:pPr algn="l"/>
            <a:r>
              <a:rPr lang="pt-BR" sz="2000" dirty="0">
                <a:solidFill>
                  <a:schemeClr val="bg1"/>
                </a:solidFill>
              </a:rPr>
              <a:t>ETEC Uirapuru</a:t>
            </a:r>
          </a:p>
        </p:txBody>
      </p:sp>
      <p:cxnSp>
        <p:nvCxnSpPr>
          <p:cNvPr id="1041" name="Straight Connector 1040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1547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69" name="Rectangle 10268">
            <a:extLst>
              <a:ext uri="{FF2B5EF4-FFF2-40B4-BE49-F238E27FC236}">
                <a16:creationId xmlns:a16="http://schemas.microsoft.com/office/drawing/2014/main" id="{9A724DBA-D2D9-471E-8ED7-2015DDD95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AA428E5-C222-505B-E399-076B2BB98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1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pt-BR" sz="2800" b="1" dirty="0"/>
              <a:t>Desenvolvimento hibrido (multiplataforma)</a:t>
            </a:r>
          </a:p>
        </p:txBody>
      </p:sp>
      <p:sp>
        <p:nvSpPr>
          <p:cNvPr id="10271" name="Rectangle 10270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4641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3" name="Rectangle 10272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0234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2" name="Picture 2" descr="React Native vs Ionic vs Flutter in 2019">
            <a:extLst>
              <a:ext uri="{FF2B5EF4-FFF2-40B4-BE49-F238E27FC236}">
                <a16:creationId xmlns:a16="http://schemas.microsoft.com/office/drawing/2014/main" id="{678A594C-DAEF-34A4-9B66-A13891F2B2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6244" y="1764860"/>
            <a:ext cx="5628018" cy="3095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75" name="Rectangle 10274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277786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3A8777F-CDD0-3F86-EECC-A4FF3B1C0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12" y="2031101"/>
            <a:ext cx="4282984" cy="3701557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pt-BR" sz="1800" dirty="0"/>
              <a:t>Utiliza apenas um código, com base nesse código gera aplicativos que executam para mais de uma plataforma.</a:t>
            </a:r>
          </a:p>
          <a:p>
            <a:endParaRPr lang="pt-BR" sz="1800" dirty="0"/>
          </a:p>
          <a:p>
            <a:pPr marL="0" indent="0">
              <a:buNone/>
            </a:pPr>
            <a:r>
              <a:rPr lang="pt-BR" sz="1800" dirty="0"/>
              <a:t>Ou seja, desenvolvendo um código hibrido o aplicativo vai funcionar tanto para Android quanto para IOS. </a:t>
            </a:r>
          </a:p>
          <a:p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Vantagens</a:t>
            </a:r>
            <a:r>
              <a:rPr lang="pt-BR" sz="1800" dirty="0"/>
              <a:t>: desenvolvimento mais rápido</a:t>
            </a:r>
          </a:p>
          <a:p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Desvantagens</a:t>
            </a:r>
            <a:r>
              <a:rPr lang="pt-BR" sz="1800" dirty="0"/>
              <a:t>: desempenho inferior em relação ao nativo e etc.</a:t>
            </a:r>
          </a:p>
        </p:txBody>
      </p:sp>
      <p:sp>
        <p:nvSpPr>
          <p:cNvPr id="10277" name="Rectangle 10276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677179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23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73" name="Rectangle 11272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75" name="Freeform: Shape 11274">
            <a:extLst>
              <a:ext uri="{FF2B5EF4-FFF2-40B4-BE49-F238E27FC236}">
                <a16:creationId xmlns:a16="http://schemas.microsoft.com/office/drawing/2014/main" id="{17A7F34E-D418-47E2-9F86-2C45BBC31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277" name="Right Triangle 11276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268" name="Picture 4" descr="ESTRATÉGIAS INTELIGENTES PARA DESENVOLVIMENTO DE APLICATIVOS MOBILE  MULTIPLATAFORMA">
            <a:extLst>
              <a:ext uri="{FF2B5EF4-FFF2-40B4-BE49-F238E27FC236}">
                <a16:creationId xmlns:a16="http://schemas.microsoft.com/office/drawing/2014/main" id="{1C2D4E53-13E0-3C6B-9A77-AD8B8D27C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62163" y="1211579"/>
            <a:ext cx="7746709" cy="4393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44976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95" name="Rectangle 12294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97" name="Freeform: Shape 12296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9E01AA6-39FE-4457-46ED-7EACADD9D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Inicialmente, vamos utilizar a linguagem Java</a:t>
            </a:r>
          </a:p>
        </p:txBody>
      </p:sp>
      <p:pic>
        <p:nvPicPr>
          <p:cNvPr id="12290" name="Picture 2" descr="The Relationship Between Android and Java | by Troy Patrick | THE ICONIC  Tech">
            <a:extLst>
              <a:ext uri="{FF2B5EF4-FFF2-40B4-BE49-F238E27FC236}">
                <a16:creationId xmlns:a16="http://schemas.microsoft.com/office/drawing/2014/main" id="{C2964612-B60C-820D-3AC7-188A11129EC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71392" y="2354239"/>
            <a:ext cx="7449216" cy="3948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0242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327" name="Rectangle 13318">
            <a:extLst>
              <a:ext uri="{FF2B5EF4-FFF2-40B4-BE49-F238E27FC236}">
                <a16:creationId xmlns:a16="http://schemas.microsoft.com/office/drawing/2014/main" id="{3BA513B0-82FF-4F41-8178-885375D1C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314" name="Picture 2" descr="Google I/O 2024: novidades das ferramentas de desenvolvimento do Android -  Google Developers Blog">
            <a:extLst>
              <a:ext uri="{FF2B5EF4-FFF2-40B4-BE49-F238E27FC236}">
                <a16:creationId xmlns:a16="http://schemas.microsoft.com/office/drawing/2014/main" id="{305AE8B4-0707-192B-FBEC-B914D62A5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58" r="-1" b="12811"/>
          <a:stretch>
            <a:fillRect/>
          </a:stretch>
        </p:blipFill>
        <p:spPr bwMode="auto">
          <a:xfrm>
            <a:off x="-1" y="10"/>
            <a:ext cx="12228129" cy="4666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328" name="Group 13320">
            <a:extLst>
              <a:ext uri="{FF2B5EF4-FFF2-40B4-BE49-F238E27FC236}">
                <a16:creationId xmlns:a16="http://schemas.microsoft.com/office/drawing/2014/main" id="{93DB8501-F9F2-4ACD-B56A-9019CD500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2987478"/>
            <a:ext cx="12228128" cy="1828800"/>
            <a:chOff x="-305" y="2987478"/>
            <a:chExt cx="12188952" cy="1828800"/>
          </a:xfrm>
        </p:grpSpPr>
        <p:sp>
          <p:nvSpPr>
            <p:cNvPr id="13322" name="Freeform: Shape 13321">
              <a:extLst>
                <a:ext uri="{FF2B5EF4-FFF2-40B4-BE49-F238E27FC236}">
                  <a16:creationId xmlns:a16="http://schemas.microsoft.com/office/drawing/2014/main" id="{DD03A94A-ADF5-4334-86B1-DBA5F70ACD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2987478"/>
              <a:ext cx="12188952" cy="1099712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9" name="Freeform: Shape 13322">
              <a:extLst>
                <a:ext uri="{FF2B5EF4-FFF2-40B4-BE49-F238E27FC236}">
                  <a16:creationId xmlns:a16="http://schemas.microsoft.com/office/drawing/2014/main" id="{385A18E1-CBE3-4BBD-B1B7-CDBCA685E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99381"/>
              <a:ext cx="12188952" cy="902694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4" name="Freeform: Shape 13323">
              <a:extLst>
                <a:ext uri="{FF2B5EF4-FFF2-40B4-BE49-F238E27FC236}">
                  <a16:creationId xmlns:a16="http://schemas.microsoft.com/office/drawing/2014/main" id="{133EDCAA-1D6C-4710-9DA1-C7FC946D8E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01488"/>
              <a:ext cx="12188952" cy="641669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 useBgFill="1">
          <p:nvSpPr>
            <p:cNvPr id="13330" name="Freeform: Shape 13324">
              <a:extLst>
                <a:ext uri="{FF2B5EF4-FFF2-40B4-BE49-F238E27FC236}">
                  <a16:creationId xmlns:a16="http://schemas.microsoft.com/office/drawing/2014/main" id="{3916FBF2-1CC9-460D-A42B-FB77E515E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14750"/>
              <a:ext cx="12188952" cy="1201528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35EAC2D-6F75-5654-E525-BB0778991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51037"/>
            <a:ext cx="5021782" cy="1509931"/>
          </a:xfrm>
        </p:spPr>
        <p:txBody>
          <a:bodyPr>
            <a:normAutofit/>
          </a:bodyPr>
          <a:lstStyle/>
          <a:p>
            <a:r>
              <a:rPr lang="pt-BR" sz="3600" b="1" dirty="0">
                <a:solidFill>
                  <a:schemeClr val="tx2"/>
                </a:solidFill>
              </a:rPr>
              <a:t>Qual ferramenta vamos utilizar?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86D79F-9F1F-FD3D-E2CC-6DEE44DE9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0247" y="4551037"/>
            <a:ext cx="4926411" cy="150993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sz="2000" dirty="0">
                <a:solidFill>
                  <a:schemeClr val="tx2"/>
                </a:solidFill>
              </a:rPr>
              <a:t>Para desenvolver os códigos Java, vamos utilizar a IDE chamada </a:t>
            </a:r>
            <a:r>
              <a:rPr lang="pt-BR" sz="2000" b="1" dirty="0">
                <a:solidFill>
                  <a:schemeClr val="tx2"/>
                </a:solidFill>
              </a:rPr>
              <a:t>Android Studio , que atualmente está na versão é </a:t>
            </a:r>
            <a:r>
              <a:rPr lang="pt-BR" sz="2000" b="1" dirty="0" err="1">
                <a:solidFill>
                  <a:schemeClr val="tx2"/>
                </a:solidFill>
              </a:rPr>
              <a:t>Narwhal</a:t>
            </a:r>
            <a:r>
              <a:rPr lang="pt-BR" sz="2000" b="1" dirty="0">
                <a:solidFill>
                  <a:schemeClr val="tx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917566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343" name="Rectangle 1434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338" name="Picture 2" descr="Gray Android Wallpaper">
            <a:extLst>
              <a:ext uri="{FF2B5EF4-FFF2-40B4-BE49-F238E27FC236}">
                <a16:creationId xmlns:a16="http://schemas.microsoft.com/office/drawing/2014/main" id="{1A7EFCA2-3FE6-73FB-E916-C7BDC47C285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62" r="9090" b="28282"/>
          <a:stretch>
            <a:fillRect/>
          </a:stretch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45" name="Rectangle 1434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F3C079A-7A09-551D-A366-620CD07E0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>
                <a:solidFill>
                  <a:schemeClr val="bg1"/>
                </a:solidFill>
              </a:rPr>
              <a:t>Conceitos importantes...</a:t>
            </a:r>
          </a:p>
        </p:txBody>
      </p:sp>
      <p:sp>
        <p:nvSpPr>
          <p:cNvPr id="14347" name="Rectangle 1434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349" name="Rectangle 1434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48323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63A3692-07CD-DA7D-1281-2B1625C30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pt-BR" b="1" dirty="0" err="1"/>
              <a:t>Activity</a:t>
            </a:r>
            <a:endParaRPr lang="pt-BR" b="1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Imagem 5" descr="Diagrama&#10;&#10;O conteúdo gerado por IA pode estar incorreto.">
            <a:extLst>
              <a:ext uri="{FF2B5EF4-FFF2-40B4-BE49-F238E27FC236}">
                <a16:creationId xmlns:a16="http://schemas.microsoft.com/office/drawing/2014/main" id="{1591F5F3-1A36-696A-EECD-C09B082991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82" y="2000490"/>
            <a:ext cx="4777381" cy="2687276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4BB85A9-57A7-5048-4FE5-72FDFBCF12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Quando nos referirmos a uma </a:t>
            </a:r>
            <a:r>
              <a:rPr lang="pt-BR" dirty="0" err="1"/>
              <a:t>Activity</a:t>
            </a:r>
            <a:r>
              <a:rPr lang="pt-BR" dirty="0"/>
              <a:t> em </a:t>
            </a:r>
            <a:r>
              <a:rPr lang="pt-BR" dirty="0" err="1"/>
              <a:t>android</a:t>
            </a:r>
            <a:r>
              <a:rPr lang="pt-BR" dirty="0"/>
              <a:t> e também nas aulas, estamos nos </a:t>
            </a:r>
            <a:r>
              <a:rPr lang="pt-BR" b="1" u="sng" dirty="0"/>
              <a:t>referindo a uma tela</a:t>
            </a:r>
            <a:r>
              <a:rPr lang="pt-BR" dirty="0"/>
              <a:t>. 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O </a:t>
            </a:r>
            <a:r>
              <a:rPr lang="pt-BR" dirty="0" err="1"/>
              <a:t>android</a:t>
            </a:r>
            <a:r>
              <a:rPr lang="pt-BR" dirty="0"/>
              <a:t> consegue executar algumas ações na </a:t>
            </a:r>
            <a:r>
              <a:rPr lang="pt-BR" dirty="0" err="1"/>
              <a:t>Activity</a:t>
            </a:r>
            <a:r>
              <a:rPr lang="pt-BR" dirty="0"/>
              <a:t> (tela), dependendo do que o usuário solicitar.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AutoShape 2" descr="Lifecycle Android | Evelyn Berto | Kotlin | Android | Java | DIO">
            <a:extLst>
              <a:ext uri="{FF2B5EF4-FFF2-40B4-BE49-F238E27FC236}">
                <a16:creationId xmlns:a16="http://schemas.microsoft.com/office/drawing/2014/main" id="{0E503A71-DB0F-0647-599A-95324003F71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57026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A0532B-ED00-2DF2-D22F-C3554FA44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err="1"/>
              <a:t>Activity</a:t>
            </a:r>
            <a:endParaRPr lang="pt-BR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A9F2C04-3C58-7FA9-F9EB-DD7BD2F64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Uma tela possui algumas ações (métodos), os principais são: 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err="1"/>
              <a:t>onCreate</a:t>
            </a:r>
            <a:r>
              <a:rPr lang="pt-BR" dirty="0"/>
              <a:t>():	    primeira vez que a </a:t>
            </a:r>
            <a:r>
              <a:rPr lang="pt-BR" dirty="0" err="1"/>
              <a:t>activity</a:t>
            </a:r>
            <a:r>
              <a:rPr lang="pt-BR" dirty="0"/>
              <a:t> é criada</a:t>
            </a:r>
          </a:p>
          <a:p>
            <a:pPr marL="0" indent="0">
              <a:buNone/>
            </a:pPr>
            <a:r>
              <a:rPr lang="pt-BR" dirty="0" err="1"/>
              <a:t>onStart</a:t>
            </a:r>
            <a:r>
              <a:rPr lang="pt-BR" dirty="0"/>
              <a:t>():         quando fica visível (aparece ao usuário)</a:t>
            </a:r>
          </a:p>
          <a:p>
            <a:pPr marL="0" indent="0">
              <a:buNone/>
            </a:pPr>
            <a:r>
              <a:rPr lang="pt-BR" dirty="0" err="1"/>
              <a:t>onResume</a:t>
            </a:r>
            <a:r>
              <a:rPr lang="pt-BR" dirty="0"/>
              <a:t>():  quando está em primeiro plano  (sendo utilizada)</a:t>
            </a:r>
          </a:p>
          <a:p>
            <a:pPr marL="0" indent="0">
              <a:buNone/>
            </a:pPr>
            <a:r>
              <a:rPr lang="pt-BR" dirty="0" err="1"/>
              <a:t>onPause</a:t>
            </a:r>
            <a:r>
              <a:rPr lang="pt-BR" dirty="0"/>
              <a:t>():       quando outra tela (</a:t>
            </a:r>
            <a:r>
              <a:rPr lang="pt-BR" dirty="0" err="1"/>
              <a:t>activity</a:t>
            </a:r>
            <a:r>
              <a:rPr lang="pt-BR" dirty="0"/>
              <a:t>) toma o foco da tela</a:t>
            </a:r>
          </a:p>
          <a:p>
            <a:pPr marL="0" indent="0">
              <a:buNone/>
            </a:pPr>
            <a:r>
              <a:rPr lang="pt-BR" dirty="0" err="1"/>
              <a:t>onStop</a:t>
            </a:r>
            <a:r>
              <a:rPr lang="pt-BR" dirty="0"/>
              <a:t>():          não está mais visível </a:t>
            </a:r>
          </a:p>
          <a:p>
            <a:pPr marL="0" indent="0">
              <a:buNone/>
            </a:pPr>
            <a:r>
              <a:rPr lang="pt-BR" dirty="0" err="1"/>
              <a:t>onDestroy</a:t>
            </a:r>
            <a:r>
              <a:rPr lang="pt-BR" dirty="0"/>
              <a:t>():   quando por exemplo, você encerra um aplicativo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267273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428" name="Rectangle 17427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7430" name="Arc 17429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EC7ACE-5B04-8ABF-D275-E18B5C8A5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pt-BR" sz="4100" b="1"/>
              <a:t>Manifest (AndroidManifest.xml)</a:t>
            </a:r>
          </a:p>
        </p:txBody>
      </p:sp>
      <p:sp>
        <p:nvSpPr>
          <p:cNvPr id="17432" name="Freeform: Shape 17431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7410" name="Picture 2" descr="android studio - Which AndroidManifest.xml to edit in Flutter project? -  Stack Overflow">
            <a:extLst>
              <a:ext uri="{FF2B5EF4-FFF2-40B4-BE49-F238E27FC236}">
                <a16:creationId xmlns:a16="http://schemas.microsoft.com/office/drawing/2014/main" id="{01D3BED0-AC2D-DAF9-DE29-468C9A3169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3182" y="1670862"/>
            <a:ext cx="4777381" cy="3346531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C0461D-FE0B-C36B-B963-582414135B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Funciona como um RG para o aplicativo, contém várias informações cruciais, tais como: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Nome do pacote</a:t>
            </a:r>
          </a:p>
          <a:p>
            <a:r>
              <a:rPr lang="pt-BR" dirty="0"/>
              <a:t>Permissões necessárias</a:t>
            </a:r>
          </a:p>
          <a:p>
            <a:r>
              <a:rPr lang="pt-BR" dirty="0"/>
              <a:t>Versão mínima que o app pode rodar, versão máxima</a:t>
            </a:r>
          </a:p>
        </p:txBody>
      </p:sp>
    </p:spTree>
    <p:extLst>
      <p:ext uri="{BB962C8B-B14F-4D97-AF65-F5344CB8AC3E}">
        <p14:creationId xmlns:p14="http://schemas.microsoft.com/office/powerpoint/2010/main" val="32249915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439" name="Rectangle 18438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41" name="Freeform: Shape 18440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725345F-CF3F-3E59-E38C-FCE4A102D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Show, vamos navegar um pouco pelo AndroidStudio</a:t>
            </a:r>
          </a:p>
        </p:txBody>
      </p:sp>
      <p:pic>
        <p:nvPicPr>
          <p:cNvPr id="18434" name="Picture 2" descr="Hands On {trust_ful} &gt;&gt;&gt; – Inteligência humana para projetos que precisam  de Inteligência artificial.">
            <a:extLst>
              <a:ext uri="{FF2B5EF4-FFF2-40B4-BE49-F238E27FC236}">
                <a16:creationId xmlns:a16="http://schemas.microsoft.com/office/drawing/2014/main" id="{9DAABCF9-F10D-EC94-1353-EFC8F4F2B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91400" y="2354239"/>
            <a:ext cx="9209200" cy="3948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17187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5" name="Rectangle 7174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C39700-FC47-9F36-9B3A-2F0BB5748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Tem muitas coisas que podemos aprender...</a:t>
            </a:r>
          </a:p>
        </p:txBody>
      </p:sp>
      <p:grpSp>
        <p:nvGrpSpPr>
          <p:cNvPr id="7177" name="Group 7176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7178" name="Rectangle 7177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79" name="Rectangle 717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0" name="Rectangle 717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182" name="Rectangle 7181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84" name="Rectangle 7183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Pô- Pô-por hoje é só Pe- pe- pessoal...">
            <a:extLst>
              <a:ext uri="{FF2B5EF4-FFF2-40B4-BE49-F238E27FC236}">
                <a16:creationId xmlns:a16="http://schemas.microsoft.com/office/drawing/2014/main" id="{AA1B54D0-0290-3C29-A61C-C2F2B22B750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99209" y="666728"/>
            <a:ext cx="4782567" cy="5465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5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2" name="Rectangle 2061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4" name="Rectangle 2063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96F743C-BFEE-79CA-8199-A46816551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466" y="609600"/>
            <a:ext cx="4140014" cy="1330839"/>
          </a:xfrm>
        </p:spPr>
        <p:txBody>
          <a:bodyPr>
            <a:normAutofit/>
          </a:bodyPr>
          <a:lstStyle/>
          <a:p>
            <a:r>
              <a:rPr lang="pt-BR" sz="4100" b="1"/>
              <a:t>Desenvolvimento Mobile</a:t>
            </a:r>
          </a:p>
        </p:txBody>
      </p:sp>
      <p:pic>
        <p:nvPicPr>
          <p:cNvPr id="2052" name="Picture 4" descr="Desenvolvimento mobile: conheça as principais características - Blog  Evolutap">
            <a:extLst>
              <a:ext uri="{FF2B5EF4-FFF2-40B4-BE49-F238E27FC236}">
                <a16:creationId xmlns:a16="http://schemas.microsoft.com/office/drawing/2014/main" id="{E86D3222-F202-5860-379A-3B30E50E1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9" r="5485" b="2"/>
          <a:stretch>
            <a:fillRect/>
          </a:stretch>
        </p:blipFill>
        <p:spPr bwMode="auto"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D55E9A-18F6-1968-9777-836CE288B0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0465" y="2194102"/>
            <a:ext cx="4140013" cy="39085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/>
              <a:t>É a criação de aplicativos para tablets e smartphones.</a:t>
            </a:r>
          </a:p>
          <a:p>
            <a:pPr marL="0" indent="0">
              <a:buNone/>
            </a:pPr>
            <a:endParaRPr lang="pt-BR" sz="2000"/>
          </a:p>
          <a:p>
            <a:pPr marL="0" indent="0">
              <a:buNone/>
            </a:pPr>
            <a:r>
              <a:rPr lang="pt-BR" sz="2000"/>
              <a:t>Os aplicativos podem ser desenvolvidos tanto para IOS (plataforma da Apple) quanto para dispositivos Android, que é o mais utilizado no mundo e o que vamos aprender no curso. </a:t>
            </a:r>
          </a:p>
        </p:txBody>
      </p:sp>
    </p:spTree>
    <p:extLst>
      <p:ext uri="{BB962C8B-B14F-4D97-AF65-F5344CB8AC3E}">
        <p14:creationId xmlns:p14="http://schemas.microsoft.com/office/powerpoint/2010/main" val="2331211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081" name="Arc 3080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0FCF88D-BAD2-E998-9AFA-EF0D15AA7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pt-BR" dirty="0"/>
              <a:t>Por que desenvolver para Mobile?</a:t>
            </a:r>
          </a:p>
        </p:txBody>
      </p:sp>
      <p:sp>
        <p:nvSpPr>
          <p:cNvPr id="3083" name="Freeform: Shape 3082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074" name="Picture 2" descr="Brasil é o 5º país em número de usuários de smartphones">
            <a:extLst>
              <a:ext uri="{FF2B5EF4-FFF2-40B4-BE49-F238E27FC236}">
                <a16:creationId xmlns:a16="http://schemas.microsoft.com/office/drawing/2014/main" id="{2ABFC505-0F27-2CC8-1830-4DBD349577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7672" y="511293"/>
            <a:ext cx="4348401" cy="5665670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2632B23-953A-1D50-D1F7-2932810F9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 dirty="0"/>
              <a:t>Mais de </a:t>
            </a:r>
            <a:r>
              <a:rPr lang="pt-BR" sz="2000" b="1" dirty="0"/>
              <a:t>88% da população no Brasil utiliza smartphones</a:t>
            </a:r>
            <a:r>
              <a:rPr lang="pt-BR" sz="2000" dirty="0"/>
              <a:t>, com base nisso grande parte das empresas priorizam os seus lançamentos para aplicativos móveis. </a:t>
            </a:r>
          </a:p>
          <a:p>
            <a:pPr marL="0" indent="0">
              <a:buNone/>
            </a:pPr>
            <a:endParaRPr lang="pt-BR" sz="2000" dirty="0"/>
          </a:p>
          <a:p>
            <a:pPr marL="0" indent="0">
              <a:buNone/>
            </a:pPr>
            <a:r>
              <a:rPr lang="pt-BR" sz="2000" dirty="0"/>
              <a:t>Os celulares se tornaram algo essencial no dia a dia das pessoas, você se imagina sem celular hoje em dia? </a:t>
            </a:r>
          </a:p>
          <a:p>
            <a:pPr marL="0" indent="0">
              <a:buNone/>
            </a:pPr>
            <a:endParaRPr lang="pt-BR" sz="2000" dirty="0"/>
          </a:p>
          <a:p>
            <a:pPr marL="0" indent="0">
              <a:buNone/>
            </a:pPr>
            <a:r>
              <a:rPr lang="pt-BR" sz="2000" dirty="0"/>
              <a:t>Por que não explorar essa habilidade para desenvolver soluções, é  isso que vamos aprender na matéria, desenvolver soluções para dispositivos móveis. </a:t>
            </a:r>
          </a:p>
        </p:txBody>
      </p:sp>
    </p:spTree>
    <p:extLst>
      <p:ext uri="{BB962C8B-B14F-4D97-AF65-F5344CB8AC3E}">
        <p14:creationId xmlns:p14="http://schemas.microsoft.com/office/powerpoint/2010/main" val="3737879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Diagrama&#10;&#10;O conteúdo gerado por IA pode estar incorreto.">
            <a:extLst>
              <a:ext uri="{FF2B5EF4-FFF2-40B4-BE49-F238E27FC236}">
                <a16:creationId xmlns:a16="http://schemas.microsoft.com/office/drawing/2014/main" id="{1CF4220B-A47A-8510-2A93-930F1201BDF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11111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2810A82-3E2C-310C-2783-440BC0A25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>
                <a:solidFill>
                  <a:srgbClr val="FFFFFF"/>
                </a:solidFill>
              </a:rPr>
              <a:t>Plataformas</a:t>
            </a:r>
            <a:r>
              <a:rPr lang="en-US" sz="6000">
                <a:solidFill>
                  <a:srgbClr val="FFFFF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508493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9" name="Rectangle 5128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131" name="Arc 5130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AB95D29-E393-DC1F-98FC-D718B9198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pt-BR" b="1" dirty="0"/>
              <a:t>IOS</a:t>
            </a:r>
          </a:p>
        </p:txBody>
      </p:sp>
      <p:sp>
        <p:nvSpPr>
          <p:cNvPr id="5133" name="Freeform: Shape 5132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124" name="Picture 4" descr="Apple Releases New AI Features on iPhone 16, Fresh Colors on iMacs">
            <a:extLst>
              <a:ext uri="{FF2B5EF4-FFF2-40B4-BE49-F238E27FC236}">
                <a16:creationId xmlns:a16="http://schemas.microsoft.com/office/drawing/2014/main" id="{D1E4FC60-09F7-5251-2AA6-0394C83EC6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3182" y="1749677"/>
            <a:ext cx="4777381" cy="3188901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9EA3A03-C54C-9BF3-0BC1-714CD2404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>
            <a:normAutofit/>
          </a:bodyPr>
          <a:lstStyle/>
          <a:p>
            <a:r>
              <a:rPr lang="pt-BR" dirty="0"/>
              <a:t>Desenvolvido pela Apple</a:t>
            </a:r>
          </a:p>
          <a:p>
            <a:r>
              <a:rPr lang="pt-BR" dirty="0"/>
              <a:t>Utiliza as linguagens Swift e </a:t>
            </a:r>
            <a:r>
              <a:rPr lang="pt-BR" dirty="0" err="1"/>
              <a:t>Objective</a:t>
            </a:r>
            <a:r>
              <a:rPr lang="pt-BR" dirty="0"/>
              <a:t>-C</a:t>
            </a:r>
          </a:p>
          <a:p>
            <a:r>
              <a:rPr lang="pt-BR" dirty="0"/>
              <a:t>Possui a App Store como loja oficial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EF10433-04AB-426A-5E49-5E0DD68BE3FD}"/>
              </a:ext>
            </a:extLst>
          </p:cNvPr>
          <p:cNvSpPr txBox="1"/>
          <p:nvPr/>
        </p:nvSpPr>
        <p:spPr>
          <a:xfrm>
            <a:off x="6919135" y="957608"/>
            <a:ext cx="2684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/>
              <a:t>iPhone </a:t>
            </a:r>
            <a:r>
              <a:rPr lang="pt-BR" i="1" dirty="0" err="1"/>
              <a:t>Operating</a:t>
            </a:r>
            <a:r>
              <a:rPr lang="pt-BR" i="1" dirty="0"/>
              <a:t> System</a:t>
            </a:r>
          </a:p>
        </p:txBody>
      </p:sp>
    </p:spTree>
    <p:extLst>
      <p:ext uri="{BB962C8B-B14F-4D97-AF65-F5344CB8AC3E}">
        <p14:creationId xmlns:p14="http://schemas.microsoft.com/office/powerpoint/2010/main" val="664692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1" name="Rectangle 6150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Android 16 public beta arrives: 3 new features, how to try it now | Mashable">
            <a:extLst>
              <a:ext uri="{FF2B5EF4-FFF2-40B4-BE49-F238E27FC236}">
                <a16:creationId xmlns:a16="http://schemas.microsoft.com/office/drawing/2014/main" id="{13274EF1-D68B-39A9-2BD2-554BB21BF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8D634CB-920E-CC7E-306A-D9C64748D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BR" b="1">
                <a:solidFill>
                  <a:srgbClr val="FFFFFF"/>
                </a:solidFill>
              </a:rPr>
              <a:t>Android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8695ACB-ADC9-B74D-3F98-106E92B4A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Desenvolvido pelo Google</a:t>
            </a:r>
          </a:p>
          <a:p>
            <a:r>
              <a:rPr lang="pt-BR">
                <a:solidFill>
                  <a:srgbClr val="FFFFFF"/>
                </a:solidFill>
              </a:rPr>
              <a:t>Utiliza as linguagens Java e Kotlin</a:t>
            </a:r>
          </a:p>
          <a:p>
            <a:r>
              <a:rPr lang="pt-BR">
                <a:solidFill>
                  <a:srgbClr val="FFFFFF"/>
                </a:solidFill>
              </a:rPr>
              <a:t>Possui a Google Play como loja oficial </a:t>
            </a:r>
          </a:p>
        </p:txBody>
      </p:sp>
    </p:spTree>
    <p:extLst>
      <p:ext uri="{BB962C8B-B14F-4D97-AF65-F5344CB8AC3E}">
        <p14:creationId xmlns:p14="http://schemas.microsoft.com/office/powerpoint/2010/main" val="38821303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0" name="Rectangle 7174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4F4D76C-2BB6-137E-85B0-34081EBBA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pt-BR" sz="3700" b="1">
                <a:solidFill>
                  <a:schemeClr val="bg1"/>
                </a:solidFill>
              </a:rPr>
              <a:t>Por que utilizaremos Android?</a:t>
            </a:r>
          </a:p>
        </p:txBody>
      </p:sp>
      <p:grpSp>
        <p:nvGrpSpPr>
          <p:cNvPr id="7177" name="Graphic 38">
            <a:extLst>
              <a:ext uri="{FF2B5EF4-FFF2-40B4-BE49-F238E27FC236}">
                <a16:creationId xmlns:a16="http://schemas.microsoft.com/office/drawing/2014/main" id="{9742E72B-7FDB-4BC3-84CE-9A8675647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96583" y="975545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7178" name="Freeform: Shape 7177">
              <a:extLst>
                <a:ext uri="{FF2B5EF4-FFF2-40B4-BE49-F238E27FC236}">
                  <a16:creationId xmlns:a16="http://schemas.microsoft.com/office/drawing/2014/main" id="{9E41CB4E-1ACC-413B-9806-FF276C0F0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9" name="Freeform: Shape 7178">
              <a:extLst>
                <a:ext uri="{FF2B5EF4-FFF2-40B4-BE49-F238E27FC236}">
                  <a16:creationId xmlns:a16="http://schemas.microsoft.com/office/drawing/2014/main" id="{29B54E44-06C0-461C-A803-0F535321AD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181" name="Oval 7180">
            <a:extLst>
              <a:ext uri="{FF2B5EF4-FFF2-40B4-BE49-F238E27FC236}">
                <a16:creationId xmlns:a16="http://schemas.microsoft.com/office/drawing/2014/main" id="{09645E15-CD1B-4EAA-B2F2-D41E53CA4E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183" name="Oval 7182">
            <a:extLst>
              <a:ext uri="{FF2B5EF4-FFF2-40B4-BE49-F238E27FC236}">
                <a16:creationId xmlns:a16="http://schemas.microsoft.com/office/drawing/2014/main" id="{0C571069-A359-469A-98CD-9458DBAA0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4752208"/>
            <a:ext cx="365021" cy="36502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7170" name="Picture 2" descr="5 motivos para USAR o Android - Canaltech">
            <a:extLst>
              <a:ext uri="{FF2B5EF4-FFF2-40B4-BE49-F238E27FC236}">
                <a16:creationId xmlns:a16="http://schemas.microsoft.com/office/drawing/2014/main" id="{D74ABF94-CCB4-BF03-4718-E274109C01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26293" y="2433588"/>
            <a:ext cx="3555043" cy="1990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185" name="Graphic 4">
            <a:extLst>
              <a:ext uri="{FF2B5EF4-FFF2-40B4-BE49-F238E27FC236}">
                <a16:creationId xmlns:a16="http://schemas.microsoft.com/office/drawing/2014/main" id="{A61BDD87-32CE-4DE2-AAE1-62C2F4793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4903343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7186" name="Freeform: Shape 7185">
              <a:extLst>
                <a:ext uri="{FF2B5EF4-FFF2-40B4-BE49-F238E27FC236}">
                  <a16:creationId xmlns:a16="http://schemas.microsoft.com/office/drawing/2014/main" id="{EF0F3645-6645-44FD-A4C7-06D41C0991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7" name="Freeform: Shape 7186">
              <a:extLst>
                <a:ext uri="{FF2B5EF4-FFF2-40B4-BE49-F238E27FC236}">
                  <a16:creationId xmlns:a16="http://schemas.microsoft.com/office/drawing/2014/main" id="{65458736-D4A2-40D4-9420-C40AEB2AB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8" name="Freeform: Shape 7187">
              <a:extLst>
                <a:ext uri="{FF2B5EF4-FFF2-40B4-BE49-F238E27FC236}">
                  <a16:creationId xmlns:a16="http://schemas.microsoft.com/office/drawing/2014/main" id="{768FA6A4-209B-443A-9CF2-FFDC90EC3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9" name="Freeform: Shape 7188">
              <a:extLst>
                <a:ext uri="{FF2B5EF4-FFF2-40B4-BE49-F238E27FC236}">
                  <a16:creationId xmlns:a16="http://schemas.microsoft.com/office/drawing/2014/main" id="{EEB0A6C9-E0F4-403E-8FB7-5FF4F1F646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0" name="Freeform: Shape 7189">
              <a:extLst>
                <a:ext uri="{FF2B5EF4-FFF2-40B4-BE49-F238E27FC236}">
                  <a16:creationId xmlns:a16="http://schemas.microsoft.com/office/drawing/2014/main" id="{6DA5950E-75DA-4E34-99EB-8982548700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1" name="Freeform: Shape 7190">
              <a:extLst>
                <a:ext uri="{FF2B5EF4-FFF2-40B4-BE49-F238E27FC236}">
                  <a16:creationId xmlns:a16="http://schemas.microsoft.com/office/drawing/2014/main" id="{6F609E6F-709D-42D6-8E54-91E37E2B1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2" name="Freeform: Shape 7191">
              <a:extLst>
                <a:ext uri="{FF2B5EF4-FFF2-40B4-BE49-F238E27FC236}">
                  <a16:creationId xmlns:a16="http://schemas.microsoft.com/office/drawing/2014/main" id="{0C4707FB-9E68-4EBA-A4E0-4516F15061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3" name="Freeform: Shape 7192">
              <a:extLst>
                <a:ext uri="{FF2B5EF4-FFF2-40B4-BE49-F238E27FC236}">
                  <a16:creationId xmlns:a16="http://schemas.microsoft.com/office/drawing/2014/main" id="{A799771A-5CA8-4CCE-B4F5-FE8C20379A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4" name="Freeform: Shape 7193">
              <a:extLst>
                <a:ext uri="{FF2B5EF4-FFF2-40B4-BE49-F238E27FC236}">
                  <a16:creationId xmlns:a16="http://schemas.microsoft.com/office/drawing/2014/main" id="{461D636C-9A38-466B-BD92-39795F493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5" name="Freeform: Shape 7194">
              <a:extLst>
                <a:ext uri="{FF2B5EF4-FFF2-40B4-BE49-F238E27FC236}">
                  <a16:creationId xmlns:a16="http://schemas.microsoft.com/office/drawing/2014/main" id="{399F3BD6-49A2-4D64-A3C0-8EFCEF9D9D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6" name="Freeform: Shape 7195">
              <a:extLst>
                <a:ext uri="{FF2B5EF4-FFF2-40B4-BE49-F238E27FC236}">
                  <a16:creationId xmlns:a16="http://schemas.microsoft.com/office/drawing/2014/main" id="{4ABC753B-C028-4FCD-9D53-2BDBB26446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7" name="Freeform: Shape 7196">
              <a:extLst>
                <a:ext uri="{FF2B5EF4-FFF2-40B4-BE49-F238E27FC236}">
                  <a16:creationId xmlns:a16="http://schemas.microsoft.com/office/drawing/2014/main" id="{DA8F316F-3B46-4F37-AB8C-E69368303B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8" name="Freeform: Shape 7197">
              <a:extLst>
                <a:ext uri="{FF2B5EF4-FFF2-40B4-BE49-F238E27FC236}">
                  <a16:creationId xmlns:a16="http://schemas.microsoft.com/office/drawing/2014/main" id="{2636F8A8-BD35-4E0B-901B-1589A0534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317AACC-D442-58A2-7990-7BD7564ACE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6783" y="1747592"/>
            <a:ext cx="5217173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sz="2400" dirty="0">
                <a:solidFill>
                  <a:schemeClr val="bg1"/>
                </a:solidFill>
              </a:rPr>
              <a:t>Possui </a:t>
            </a:r>
            <a:r>
              <a:rPr lang="pt-BR" sz="2400" u="sng" dirty="0">
                <a:solidFill>
                  <a:schemeClr val="bg1"/>
                </a:solidFill>
              </a:rPr>
              <a:t>a maior participação no mercado</a:t>
            </a:r>
            <a:r>
              <a:rPr lang="pt-BR" sz="2400" dirty="0">
                <a:solidFill>
                  <a:schemeClr val="bg1"/>
                </a:solidFill>
              </a:rPr>
              <a:t>, o </a:t>
            </a:r>
            <a:r>
              <a:rPr lang="pt-BR" sz="2400" dirty="0" err="1">
                <a:solidFill>
                  <a:schemeClr val="bg1"/>
                </a:solidFill>
              </a:rPr>
              <a:t>android</a:t>
            </a:r>
            <a:r>
              <a:rPr lang="pt-BR" sz="2400" dirty="0">
                <a:solidFill>
                  <a:schemeClr val="bg1"/>
                </a:solidFill>
              </a:rPr>
              <a:t> está presente em cerca </a:t>
            </a:r>
            <a:r>
              <a:rPr lang="pt-BR" sz="2400" u="sng" dirty="0">
                <a:solidFill>
                  <a:schemeClr val="bg1"/>
                </a:solidFill>
              </a:rPr>
              <a:t>de 70% dos smartphones no mundo</a:t>
            </a:r>
            <a:r>
              <a:rPr lang="pt-BR" sz="24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pt-B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pt-BR" sz="2400" dirty="0">
                <a:solidFill>
                  <a:schemeClr val="bg1"/>
                </a:solidFill>
              </a:rPr>
              <a:t>Significa que temos um publico alvo muito maior quando optamos por desenvolver para Android. </a:t>
            </a:r>
          </a:p>
          <a:p>
            <a:pPr marL="0" indent="0">
              <a:buNone/>
            </a:pPr>
            <a:endParaRPr lang="pt-B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pt-BR" sz="2400" dirty="0" err="1">
                <a:solidFill>
                  <a:schemeClr val="bg1"/>
                </a:solidFill>
              </a:rPr>
              <a:t>OpenSource</a:t>
            </a:r>
            <a:r>
              <a:rPr lang="pt-BR" sz="2400" dirty="0">
                <a:solidFill>
                  <a:schemeClr val="bg1"/>
                </a:solidFill>
              </a:rPr>
              <a:t>, ou seja, possui o código fonte aberto. </a:t>
            </a:r>
          </a:p>
          <a:p>
            <a:pPr marL="0" indent="0">
              <a:buNone/>
            </a:pPr>
            <a:endParaRPr lang="pt-B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pt-BR" sz="2400" dirty="0">
                <a:solidFill>
                  <a:schemeClr val="bg1"/>
                </a:solidFill>
              </a:rPr>
              <a:t>Além disso, diversas marcas utilizam esse sistema operacional</a:t>
            </a:r>
          </a:p>
          <a:p>
            <a:pPr marL="0" indent="0">
              <a:buNone/>
            </a:pPr>
            <a:endParaRPr lang="pt-BR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pt-BR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40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99" name="Slide Background">
            <a:extLst>
              <a:ext uri="{FF2B5EF4-FFF2-40B4-BE49-F238E27FC236}">
                <a16:creationId xmlns:a16="http://schemas.microsoft.com/office/drawing/2014/main" id="{7B1AB9FE-36F5-4FD1-9850-DB5C5AD48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4" name="Picture 2" descr="Desenvolvimento mobile multiplataforma ou nativo, qual é melhor?">
            <a:extLst>
              <a:ext uri="{FF2B5EF4-FFF2-40B4-BE49-F238E27FC236}">
                <a16:creationId xmlns:a16="http://schemas.microsoft.com/office/drawing/2014/main" id="{76F993CB-2A13-3D7D-B7DA-2267CCF6CB8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286"/>
          <a:stretch>
            <a:fillRect/>
          </a:stretch>
        </p:blipFill>
        <p:spPr bwMode="auto">
          <a:xfrm>
            <a:off x="20" y="10"/>
            <a:ext cx="12191979" cy="5486390"/>
          </a:xfrm>
          <a:prstGeom prst="rect">
            <a:avLst/>
          </a:prstGeom>
          <a:noFill/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8201" name="Rectangle 8200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2"/>
            <a:ext cx="12192000" cy="1371598"/>
          </a:xfrm>
          <a:prstGeom prst="rect">
            <a:avLst/>
          </a:prstGeom>
          <a:ln>
            <a:noFill/>
          </a:ln>
          <a:effectLst>
            <a:outerShdw blurRad="254000" dist="114300" dir="20340000" sx="89000" sy="89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515570F-EC9B-F365-B1E4-35AA7CF72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56" y="5746071"/>
            <a:ext cx="7015499" cy="8522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/>
              <a:t>Modelos de Desenvolvimento</a:t>
            </a:r>
          </a:p>
        </p:txBody>
      </p:sp>
    </p:spTree>
    <p:extLst>
      <p:ext uri="{BB962C8B-B14F-4D97-AF65-F5344CB8AC3E}">
        <p14:creationId xmlns:p14="http://schemas.microsoft.com/office/powerpoint/2010/main" val="1486144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E94B3D5-3B5B-A512-DABF-BFB56092E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pt-BR" b="1" dirty="0"/>
              <a:t>Desenvolvimento Nativo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2" descr="Aplicativos nativos: vantagens e custos explicados">
            <a:extLst>
              <a:ext uri="{FF2B5EF4-FFF2-40B4-BE49-F238E27FC236}">
                <a16:creationId xmlns:a16="http://schemas.microsoft.com/office/drawing/2014/main" id="{40657527-78F8-A6EC-7CDC-97C6470C34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8" t="1041" r="28645" b="3490"/>
          <a:stretch>
            <a:fillRect/>
          </a:stretch>
        </p:blipFill>
        <p:spPr bwMode="auto">
          <a:xfrm>
            <a:off x="703182" y="1564224"/>
            <a:ext cx="4777381" cy="3559808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F5DC14F-0424-984A-D6C0-A58E6AF45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>
            <a:normAutofit/>
          </a:bodyPr>
          <a:lstStyle/>
          <a:p>
            <a:r>
              <a:rPr lang="pt-BR" sz="2000"/>
              <a:t>Desenvolvido apenas para um sistema operacional, por exemplo se quiser desenvolver apenas para Android você utilizará Java ou Kotlin, com essas tecnologias o seu aplicativo não vai funcionar em dispositivos IOS (vice versa também). </a:t>
            </a:r>
          </a:p>
          <a:p>
            <a:endParaRPr lang="pt-BR" sz="2000"/>
          </a:p>
          <a:p>
            <a:r>
              <a:rPr lang="pt-BR" sz="2000" b="1"/>
              <a:t>Vantagens</a:t>
            </a:r>
            <a:r>
              <a:rPr lang="pt-BR" sz="2000"/>
              <a:t>: Desempenho máximo, acesso total a todos os recursos do celular, melhor segurança.</a:t>
            </a:r>
          </a:p>
          <a:p>
            <a:endParaRPr lang="pt-BR" sz="2000"/>
          </a:p>
          <a:p>
            <a:r>
              <a:rPr lang="pt-BR" sz="2000" b="1"/>
              <a:t>Contras</a:t>
            </a:r>
            <a:r>
              <a:rPr lang="pt-BR" sz="2000"/>
              <a:t>: Precisa criar dois códigos caso queira que o app rode em Android e IOS. </a:t>
            </a:r>
          </a:p>
          <a:p>
            <a:endParaRPr lang="pt-BR" sz="2000"/>
          </a:p>
        </p:txBody>
      </p:sp>
    </p:spTree>
    <p:extLst>
      <p:ext uri="{BB962C8B-B14F-4D97-AF65-F5344CB8AC3E}">
        <p14:creationId xmlns:p14="http://schemas.microsoft.com/office/powerpoint/2010/main" val="379231398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923</TotalTime>
  <Words>574</Words>
  <Application>Microsoft Office PowerPoint</Application>
  <PresentationFormat>Widescreen</PresentationFormat>
  <Paragraphs>74</Paragraphs>
  <Slides>19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4" baseType="lpstr">
      <vt:lpstr>Aptos</vt:lpstr>
      <vt:lpstr>Aptos Display</vt:lpstr>
      <vt:lpstr>Arial</vt:lpstr>
      <vt:lpstr>Calibri</vt:lpstr>
      <vt:lpstr>Tema do Office</vt:lpstr>
      <vt:lpstr>Programação Mobile I</vt:lpstr>
      <vt:lpstr>Desenvolvimento Mobile</vt:lpstr>
      <vt:lpstr>Por que desenvolver para Mobile?</vt:lpstr>
      <vt:lpstr>Plataformas </vt:lpstr>
      <vt:lpstr>IOS</vt:lpstr>
      <vt:lpstr>Android</vt:lpstr>
      <vt:lpstr>Por que utilizaremos Android?</vt:lpstr>
      <vt:lpstr>Modelos de Desenvolvimento</vt:lpstr>
      <vt:lpstr>Desenvolvimento Nativo</vt:lpstr>
      <vt:lpstr>Desenvolvimento hibrido (multiplataforma)</vt:lpstr>
      <vt:lpstr>Apresentação do PowerPoint</vt:lpstr>
      <vt:lpstr>Inicialmente, vamos utilizar a linguagem Java</vt:lpstr>
      <vt:lpstr>Qual ferramenta vamos utilizar?</vt:lpstr>
      <vt:lpstr>Conceitos importantes...</vt:lpstr>
      <vt:lpstr>Activity</vt:lpstr>
      <vt:lpstr>Activity</vt:lpstr>
      <vt:lpstr>Manifest (AndroidManifest.xml)</vt:lpstr>
      <vt:lpstr>Show, vamos navegar um pouco pelo AndroidStudio</vt:lpstr>
      <vt:lpstr>Tem muitas coisas que podemos aprender...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Cleiton Dias</dc:creator>
  <cp:lastModifiedBy>Cleiton Dias</cp:lastModifiedBy>
  <cp:revision>23</cp:revision>
  <dcterms:created xsi:type="dcterms:W3CDTF">2025-03-26T14:36:57Z</dcterms:created>
  <dcterms:modified xsi:type="dcterms:W3CDTF">2025-08-15T21:52:12Z</dcterms:modified>
</cp:coreProperties>
</file>

<file path=docProps/thumbnail.jpeg>
</file>